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aim build a discreet and non invasive keyboard for blind people to be used on any conductive surface so to not require external devices, so to be the most intuitive as possible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a71ca31b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a71ca31b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a71ca31b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a71ca31b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a7e61536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a7e61536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was to empower smart tattoos applied on the finger tips, for hardware and time costraints we had to change towards a glove, but this would be a prototype of the final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 keys… with vocal feedback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a663496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a663496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tatoos are based on capacitve sensing, which allows to detect a touch of finger or of any conductive object by measuring a change in capacitance.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lab 4 we measured the approaching of a finger, for this device we decided to invert the fucntioning indeed we measure when the finger approaches a conductive surface such as the skin or a conductive surface such as a desk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a663496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a663496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We tried to solve the issues such as: wires cross talks...</a:t>
            </a:r>
            <a:endParaRPr sz="1800">
              <a:solidFill>
                <a:schemeClr val="dk1"/>
              </a:solidFill>
            </a:endParaRPr>
          </a:p>
          <a:p>
            <a:pPr indent="0" lvl="0" marL="0" rtl="0" algn="l">
              <a:lnSpc>
                <a:spcPct val="115000"/>
              </a:lnSpc>
              <a:spcBef>
                <a:spcPts val="1600"/>
              </a:spcBef>
              <a:spcAft>
                <a:spcPts val="0"/>
              </a:spcAft>
              <a:buNone/>
            </a:pPr>
            <a:r>
              <a:rPr lang="en" sz="1800">
                <a:solidFill>
                  <a:schemeClr val="dk1"/>
                </a:solidFill>
              </a:rPr>
              <a:t>With the aim to detect</a:t>
            </a:r>
            <a:r>
              <a:rPr lang="en" sz="1800">
                <a:solidFill>
                  <a:schemeClr val="dk1"/>
                </a:solidFill>
              </a:rPr>
              <a:t> the capacitance created only by an approach of the finger to a conductive surface</a:t>
            </a:r>
            <a:endParaRPr sz="1800">
              <a:solidFill>
                <a:schemeClr val="dk1"/>
              </a:solidFill>
            </a:endParaRPr>
          </a:p>
          <a:p>
            <a:pPr indent="0" lvl="0" marL="0" rtl="0" algn="l">
              <a:lnSpc>
                <a:spcPct val="115000"/>
              </a:lnSpc>
              <a:spcBef>
                <a:spcPts val="1600"/>
              </a:spcBef>
              <a:spcAft>
                <a:spcPts val="1600"/>
              </a:spcAft>
              <a:buNone/>
            </a:pPr>
            <a:r>
              <a:rPr lang="en" sz="1800">
                <a:solidFill>
                  <a:schemeClr val="dk1"/>
                </a:solidFill>
              </a:rPr>
              <a:t>So we had to perfectly isolate the pad from the finger skin</a:t>
            </a:r>
            <a:endParaRPr sz="18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a6634969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a6634969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1"/>
                </a:solidFill>
              </a:rPr>
              <a:t>Each key allows for typing of multiple letters by quickly tapping with the finger the number of times to reach the index of the letter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a6634969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a663496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a6634969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a6634969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Auto update of the confirming letter delay in the algorithm based on the typing speed of the subjects, so that if you type fast the delay would decrease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Extending keyboard to both hands fingers to reduce the number of letters per finger, so to have 10 fingers and 2 palm writing, that would allow to shorten THE LEARNING CURVE of a new user because you won’t have 5-6 fingers for each finger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Introduce predictive algorithms to forecast the word being typed with successive feedback on the prediction to the user, so that if you start typing it will understand what you want to type and tell you the word</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Add more vocal feedbacks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a733175e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a733175e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a6634969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a6634969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5-cRPqSZu6tKEceWXZAlhS6icak6aNG4/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qL9m9mtbuT39IYViaDt-GIhxIx3TKCCf/view" TargetMode="Externa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7.jp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8.png"/><Relationship Id="rId5"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oFoeoT6ZrZYD4ijnHgUjzbDxwcuk14Pe/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962475"/>
            <a:ext cx="8520600" cy="147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Finger Keyboard</a:t>
            </a:r>
            <a:endParaRPr/>
          </a:p>
        </p:txBody>
      </p:sp>
      <p:sp>
        <p:nvSpPr>
          <p:cNvPr id="55" name="Google Shape;55;p13"/>
          <p:cNvSpPr txBox="1"/>
          <p:nvPr>
            <p:ph idx="1" type="subTitle"/>
          </p:nvPr>
        </p:nvSpPr>
        <p:spPr>
          <a:xfrm>
            <a:off x="311700" y="2834125"/>
            <a:ext cx="8520600" cy="12120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1600"/>
              </a:spcAft>
              <a:buClr>
                <a:schemeClr val="dk1"/>
              </a:buClr>
              <a:buSzPts val="1100"/>
              <a:buFont typeface="Arial"/>
              <a:buNone/>
            </a:pPr>
            <a:r>
              <a:rPr lang="en">
                <a:solidFill>
                  <a:schemeClr val="dk1"/>
                </a:solidFill>
              </a:rPr>
              <a:t>A</a:t>
            </a:r>
            <a:r>
              <a:rPr lang="en">
                <a:solidFill>
                  <a:schemeClr val="dk1"/>
                </a:solidFill>
              </a:rPr>
              <a:t> non-invasive discrete keyboard aimed at aiding the blind population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2</a:t>
            </a:r>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6" name="Google Shape;126;p22" title="Mall.mp4">
            <a:hlinkClick r:id="rId3"/>
          </p:cNvPr>
          <p:cNvPicPr preferRelativeResize="0"/>
          <p:nvPr/>
        </p:nvPicPr>
        <p:blipFill>
          <a:blip r:embed="rId4">
            <a:alphaModFix/>
          </a:blip>
          <a:stretch>
            <a:fillRect/>
          </a:stretch>
        </p:blipFill>
        <p:spPr>
          <a:xfrm>
            <a:off x="0" y="0"/>
            <a:ext cx="9200950" cy="6900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3</a:t>
            </a:r>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3" title="Call.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585025"/>
            <a:ext cx="6125400" cy="36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Why? </a:t>
            </a:r>
            <a:endParaRPr sz="2800">
              <a:solidFill>
                <a:schemeClr val="dk1"/>
              </a:solidFill>
            </a:endParaRPr>
          </a:p>
          <a:p>
            <a:pPr indent="-342900" lvl="0" marL="914400" rtl="0" algn="l">
              <a:spcBef>
                <a:spcPts val="1600"/>
              </a:spcBef>
              <a:spcAft>
                <a:spcPts val="0"/>
              </a:spcAft>
              <a:buClr>
                <a:schemeClr val="dk1"/>
              </a:buClr>
              <a:buSzPts val="1800"/>
              <a:buChar char="●"/>
            </a:pPr>
            <a:r>
              <a:rPr lang="en">
                <a:solidFill>
                  <a:schemeClr val="dk1"/>
                </a:solidFill>
              </a:rPr>
              <a:t>To be discrete</a:t>
            </a:r>
            <a:endParaRPr>
              <a:solidFill>
                <a:schemeClr val="dk1"/>
              </a:solidFill>
            </a:endParaRPr>
          </a:p>
          <a:p>
            <a:pPr indent="0" lvl="0" marL="0" rtl="0" algn="l">
              <a:spcBef>
                <a:spcPts val="1600"/>
              </a:spcBef>
              <a:spcAft>
                <a:spcPts val="0"/>
              </a:spcAft>
              <a:buNone/>
            </a:pPr>
            <a:r>
              <a:rPr lang="en" sz="2800">
                <a:solidFill>
                  <a:schemeClr val="dk1"/>
                </a:solidFill>
              </a:rPr>
              <a:t>How?</a:t>
            </a:r>
            <a:endParaRPr sz="2800">
              <a:solidFill>
                <a:schemeClr val="dk1"/>
              </a:solidFill>
            </a:endParaRPr>
          </a:p>
          <a:p>
            <a:pPr indent="-342900" lvl="0" marL="914400" rtl="0" algn="l">
              <a:spcBef>
                <a:spcPts val="1600"/>
              </a:spcBef>
              <a:spcAft>
                <a:spcPts val="0"/>
              </a:spcAft>
              <a:buClr>
                <a:schemeClr val="dk1"/>
              </a:buClr>
              <a:buSzPts val="1800"/>
              <a:buChar char="●"/>
            </a:pPr>
            <a:r>
              <a:rPr lang="en">
                <a:solidFill>
                  <a:schemeClr val="dk1"/>
                </a:solidFill>
              </a:rPr>
              <a:t>5 keys on 5 fingertips</a:t>
            </a:r>
            <a:endParaRPr>
              <a:solidFill>
                <a:schemeClr val="dk1"/>
              </a:solidFill>
            </a:endParaRPr>
          </a:p>
          <a:p>
            <a:pPr indent="-342900" lvl="1" marL="1371600" rtl="0" algn="l">
              <a:spcBef>
                <a:spcPts val="0"/>
              </a:spcBef>
              <a:spcAft>
                <a:spcPts val="0"/>
              </a:spcAft>
              <a:buClr>
                <a:schemeClr val="dk1"/>
              </a:buClr>
              <a:buSzPts val="1800"/>
              <a:buChar char="○"/>
            </a:pPr>
            <a:r>
              <a:rPr lang="en" sz="1800">
                <a:solidFill>
                  <a:schemeClr val="dk1"/>
                </a:solidFill>
              </a:rPr>
              <a:t>5 letters each mapped onto 4 of the keys and 6 letters onto 1 key</a:t>
            </a:r>
            <a:endParaRPr sz="1800">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1 key on the palm</a:t>
            </a:r>
            <a:endParaRPr>
              <a:solidFill>
                <a:schemeClr val="dk1"/>
              </a:solidFill>
            </a:endParaRPr>
          </a:p>
          <a:p>
            <a:pPr indent="-342900" lvl="0" marL="914400" rtl="0" algn="l">
              <a:spcBef>
                <a:spcPts val="0"/>
              </a:spcBef>
              <a:spcAft>
                <a:spcPts val="0"/>
              </a:spcAft>
              <a:buClr>
                <a:schemeClr val="dk1"/>
              </a:buClr>
              <a:buSzPts val="1800"/>
              <a:buChar char="●"/>
            </a:pPr>
            <a:r>
              <a:rPr lang="en">
                <a:solidFill>
                  <a:schemeClr val="dk1"/>
                </a:solidFill>
              </a:rPr>
              <a:t>Audio feedback</a:t>
            </a:r>
            <a:endParaRPr>
              <a:solidFill>
                <a:srgbClr val="000000"/>
              </a:solidFill>
            </a:endParaRPr>
          </a:p>
        </p:txBody>
      </p:sp>
      <p:pic>
        <p:nvPicPr>
          <p:cNvPr id="61" name="Google Shape;61;p14"/>
          <p:cNvPicPr preferRelativeResize="0"/>
          <p:nvPr/>
        </p:nvPicPr>
        <p:blipFill>
          <a:blip r:embed="rId3">
            <a:alphaModFix/>
          </a:blip>
          <a:stretch>
            <a:fillRect/>
          </a:stretch>
        </p:blipFill>
        <p:spPr>
          <a:xfrm>
            <a:off x="4125300" y="3621325"/>
            <a:ext cx="2064160" cy="1389702"/>
          </a:xfrm>
          <a:prstGeom prst="rect">
            <a:avLst/>
          </a:prstGeom>
          <a:noFill/>
          <a:ln>
            <a:noFill/>
          </a:ln>
        </p:spPr>
      </p:pic>
      <p:pic>
        <p:nvPicPr>
          <p:cNvPr id="62" name="Google Shape;62;p14"/>
          <p:cNvPicPr preferRelativeResize="0"/>
          <p:nvPr/>
        </p:nvPicPr>
        <p:blipFill>
          <a:blip r:embed="rId4">
            <a:alphaModFix/>
          </a:blip>
          <a:stretch>
            <a:fillRect/>
          </a:stretch>
        </p:blipFill>
        <p:spPr>
          <a:xfrm>
            <a:off x="6437100" y="1733138"/>
            <a:ext cx="2557752" cy="3410366"/>
          </a:xfrm>
          <a:prstGeom prst="rect">
            <a:avLst/>
          </a:prstGeom>
          <a:noFill/>
          <a:ln>
            <a:noFill/>
          </a:ln>
        </p:spPr>
      </p:pic>
      <p:pic>
        <p:nvPicPr>
          <p:cNvPr id="63" name="Google Shape;63;p14"/>
          <p:cNvPicPr preferRelativeResize="0"/>
          <p:nvPr/>
        </p:nvPicPr>
        <p:blipFill>
          <a:blip r:embed="rId5">
            <a:alphaModFix/>
          </a:blip>
          <a:stretch>
            <a:fillRect/>
          </a:stretch>
        </p:blipFill>
        <p:spPr>
          <a:xfrm>
            <a:off x="3770575" y="343450"/>
            <a:ext cx="2557750" cy="1389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346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Capacitive sensing</a:t>
            </a:r>
            <a:endParaRPr/>
          </a:p>
        </p:txBody>
      </p:sp>
      <p:sp>
        <p:nvSpPr>
          <p:cNvPr id="69" name="Google Shape;69;p15"/>
          <p:cNvSpPr txBox="1"/>
          <p:nvPr>
            <p:ph idx="1" type="body"/>
          </p:nvPr>
        </p:nvSpPr>
        <p:spPr>
          <a:xfrm>
            <a:off x="311700" y="9744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Detection of a conductive object approaching the pad surface by measuring the capacitance</a:t>
            </a:r>
            <a:endParaRPr>
              <a:solidFill>
                <a:srgbClr val="000000"/>
              </a:solidFill>
            </a:endParaRPr>
          </a:p>
          <a:p>
            <a:pPr indent="0" lvl="0" marL="0" rtl="0" algn="l">
              <a:spcBef>
                <a:spcPts val="1600"/>
              </a:spcBef>
              <a:spcAft>
                <a:spcPts val="0"/>
              </a:spcAft>
              <a:buNone/>
            </a:pPr>
            <a:r>
              <a:rPr lang="en">
                <a:solidFill>
                  <a:srgbClr val="000000"/>
                </a:solidFill>
              </a:rPr>
              <a:t>In this case detection of the body skin or of any other conductive surface</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pic>
        <p:nvPicPr>
          <p:cNvPr id="70" name="Google Shape;70;p15"/>
          <p:cNvPicPr preferRelativeResize="0"/>
          <p:nvPr/>
        </p:nvPicPr>
        <p:blipFill>
          <a:blip r:embed="rId3">
            <a:alphaModFix/>
          </a:blip>
          <a:stretch>
            <a:fillRect/>
          </a:stretch>
        </p:blipFill>
        <p:spPr>
          <a:xfrm>
            <a:off x="5628175" y="2314125"/>
            <a:ext cx="1994751" cy="2659699"/>
          </a:xfrm>
          <a:prstGeom prst="rect">
            <a:avLst/>
          </a:prstGeom>
          <a:noFill/>
          <a:ln>
            <a:noFill/>
          </a:ln>
        </p:spPr>
      </p:pic>
      <p:pic>
        <p:nvPicPr>
          <p:cNvPr id="71" name="Google Shape;71;p15"/>
          <p:cNvPicPr preferRelativeResize="0"/>
          <p:nvPr/>
        </p:nvPicPr>
        <p:blipFill rotWithShape="1">
          <a:blip r:embed="rId4">
            <a:alphaModFix/>
          </a:blip>
          <a:srcRect b="17243" l="2614" r="47777" t="21414"/>
          <a:stretch/>
        </p:blipFill>
        <p:spPr>
          <a:xfrm>
            <a:off x="686475" y="2358100"/>
            <a:ext cx="3444101" cy="2571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Prototyping: Main issues</a:t>
            </a:r>
            <a:endParaRPr/>
          </a:p>
        </p:txBody>
      </p:sp>
      <p:sp>
        <p:nvSpPr>
          <p:cNvPr id="77" name="Google Shape;77;p16"/>
          <p:cNvSpPr txBox="1"/>
          <p:nvPr>
            <p:ph idx="1" type="body"/>
          </p:nvPr>
        </p:nvSpPr>
        <p:spPr>
          <a:xfrm>
            <a:off x="311700" y="1152475"/>
            <a:ext cx="6028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Tuning of the sensitivity to:</a:t>
            </a:r>
            <a:endParaRPr>
              <a:solidFill>
                <a:srgbClr val="000000"/>
              </a:solidFill>
            </a:endParaRPr>
          </a:p>
          <a:p>
            <a:pPr indent="-342900" lvl="0" marL="1371600" rtl="0" algn="l">
              <a:spcBef>
                <a:spcPts val="0"/>
              </a:spcBef>
              <a:spcAft>
                <a:spcPts val="0"/>
              </a:spcAft>
              <a:buClr>
                <a:srgbClr val="000000"/>
              </a:buClr>
              <a:buSzPts val="1800"/>
              <a:buChar char="●"/>
            </a:pPr>
            <a:r>
              <a:rPr lang="en">
                <a:solidFill>
                  <a:srgbClr val="000000"/>
                </a:solidFill>
              </a:rPr>
              <a:t>Avoid wires cross talk</a:t>
            </a:r>
            <a:endParaRPr>
              <a:solidFill>
                <a:srgbClr val="000000"/>
              </a:solidFill>
            </a:endParaRPr>
          </a:p>
          <a:p>
            <a:pPr indent="-342900" lvl="0" marL="1371600" rtl="0" algn="l">
              <a:spcBef>
                <a:spcPts val="0"/>
              </a:spcBef>
              <a:spcAft>
                <a:spcPts val="0"/>
              </a:spcAft>
              <a:buClr>
                <a:srgbClr val="000000"/>
              </a:buClr>
              <a:buSzPts val="1800"/>
              <a:buChar char="●"/>
            </a:pPr>
            <a:r>
              <a:rPr lang="en">
                <a:solidFill>
                  <a:srgbClr val="000000"/>
                </a:solidFill>
              </a:rPr>
              <a:t>Avoid grounding with skin under the glove</a:t>
            </a:r>
            <a:endParaRPr>
              <a:solidFill>
                <a:srgbClr val="000000"/>
              </a:solidFill>
            </a:endParaRPr>
          </a:p>
          <a:p>
            <a:pPr indent="0" lvl="0" marL="18288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Shielding of the wires through insulating plastic material</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Traces dimensions</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pic>
        <p:nvPicPr>
          <p:cNvPr id="78" name="Google Shape;78;p16"/>
          <p:cNvPicPr preferRelativeResize="0"/>
          <p:nvPr/>
        </p:nvPicPr>
        <p:blipFill rotWithShape="1">
          <a:blip r:embed="rId3">
            <a:alphaModFix/>
          </a:blip>
          <a:srcRect b="-1667" l="-10" r="10" t="0"/>
          <a:stretch/>
        </p:blipFill>
        <p:spPr>
          <a:xfrm>
            <a:off x="3900325" y="3652925"/>
            <a:ext cx="1214423" cy="1490580"/>
          </a:xfrm>
          <a:prstGeom prst="rect">
            <a:avLst/>
          </a:prstGeom>
          <a:noFill/>
          <a:ln>
            <a:noFill/>
          </a:ln>
        </p:spPr>
      </p:pic>
      <p:pic>
        <p:nvPicPr>
          <p:cNvPr id="79" name="Google Shape;79;p16"/>
          <p:cNvPicPr preferRelativeResize="0"/>
          <p:nvPr/>
        </p:nvPicPr>
        <p:blipFill rotWithShape="1">
          <a:blip r:embed="rId4">
            <a:alphaModFix/>
          </a:blip>
          <a:srcRect b="4174" l="2850" r="17518" t="22709"/>
          <a:stretch/>
        </p:blipFill>
        <p:spPr>
          <a:xfrm>
            <a:off x="4881050" y="1354100"/>
            <a:ext cx="4104300" cy="298325"/>
          </a:xfrm>
          <a:prstGeom prst="rect">
            <a:avLst/>
          </a:prstGeom>
          <a:noFill/>
          <a:ln>
            <a:noFill/>
          </a:ln>
        </p:spPr>
      </p:pic>
      <p:pic>
        <p:nvPicPr>
          <p:cNvPr id="80" name="Google Shape;80;p16"/>
          <p:cNvPicPr preferRelativeResize="0"/>
          <p:nvPr/>
        </p:nvPicPr>
        <p:blipFill>
          <a:blip r:embed="rId5">
            <a:alphaModFix/>
          </a:blip>
          <a:stretch>
            <a:fillRect/>
          </a:stretch>
        </p:blipFill>
        <p:spPr>
          <a:xfrm>
            <a:off x="6288475" y="2460176"/>
            <a:ext cx="2543823" cy="1350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T9 Style</a:t>
            </a:r>
            <a:endParaRPr/>
          </a:p>
        </p:txBody>
      </p:sp>
      <p:sp>
        <p:nvSpPr>
          <p:cNvPr id="86" name="Google Shape;86;p17"/>
          <p:cNvSpPr txBox="1"/>
          <p:nvPr>
            <p:ph idx="1" type="body"/>
          </p:nvPr>
        </p:nvSpPr>
        <p:spPr>
          <a:xfrm>
            <a:off x="311700" y="1149725"/>
            <a:ext cx="4460100" cy="37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2 ways of confirming a letter:</a:t>
            </a:r>
            <a:endParaRPr>
              <a:solidFill>
                <a:srgbClr val="000000"/>
              </a:solidFill>
            </a:endParaRPr>
          </a:p>
          <a:p>
            <a:pPr indent="-342900" lvl="0" marL="457200" rtl="0" algn="l">
              <a:spcBef>
                <a:spcPts val="1600"/>
              </a:spcBef>
              <a:spcAft>
                <a:spcPts val="0"/>
              </a:spcAft>
              <a:buClr>
                <a:srgbClr val="000000"/>
              </a:buClr>
              <a:buSzPts val="1800"/>
              <a:buAutoNum type="arabicPeriod"/>
            </a:pPr>
            <a:r>
              <a:rPr lang="en">
                <a:solidFill>
                  <a:srgbClr val="000000"/>
                </a:solidFill>
              </a:rPr>
              <a:t>By tapping with a second finger to write the following letter</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AutoNum type="arabicPeriod"/>
            </a:pPr>
            <a:r>
              <a:rPr lang="en">
                <a:solidFill>
                  <a:srgbClr val="000000"/>
                </a:solidFill>
              </a:rPr>
              <a:t>By waiting a timer to reach a certain fixed delay that confirms the letter insertion</a:t>
            </a:r>
            <a:endParaRPr>
              <a:solidFill>
                <a:srgbClr val="000000"/>
              </a:solidFill>
            </a:endParaRPr>
          </a:p>
        </p:txBody>
      </p:sp>
      <p:pic>
        <p:nvPicPr>
          <p:cNvPr id="87" name="Google Shape;87;p17"/>
          <p:cNvPicPr preferRelativeResize="0"/>
          <p:nvPr/>
        </p:nvPicPr>
        <p:blipFill>
          <a:blip r:embed="rId3">
            <a:alphaModFix/>
          </a:blip>
          <a:stretch>
            <a:fillRect/>
          </a:stretch>
        </p:blipFill>
        <p:spPr>
          <a:xfrm>
            <a:off x="5202225" y="2201475"/>
            <a:ext cx="3313425" cy="2902450"/>
          </a:xfrm>
          <a:prstGeom prst="rect">
            <a:avLst/>
          </a:prstGeom>
          <a:noFill/>
          <a:ln>
            <a:noFill/>
          </a:ln>
          <a:effectLst>
            <a:outerShdw blurRad="57150" rotWithShape="0" algn="bl" dir="5400000" dist="19050">
              <a:srgbClr val="000000">
                <a:alpha val="50000"/>
              </a:srgbClr>
            </a:outerShdw>
          </a:effectLst>
        </p:spPr>
      </p:pic>
      <p:pic>
        <p:nvPicPr>
          <p:cNvPr id="88" name="Google Shape;88;p17"/>
          <p:cNvPicPr preferRelativeResize="0"/>
          <p:nvPr/>
        </p:nvPicPr>
        <p:blipFill>
          <a:blip r:embed="rId4">
            <a:alphaModFix/>
          </a:blip>
          <a:stretch>
            <a:fillRect/>
          </a:stretch>
        </p:blipFill>
        <p:spPr>
          <a:xfrm>
            <a:off x="5356800" y="76391"/>
            <a:ext cx="3004276" cy="20007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Vocal feedback</a:t>
            </a:r>
            <a:endParaRPr/>
          </a:p>
        </p:txBody>
      </p:sp>
      <p:sp>
        <p:nvSpPr>
          <p:cNvPr id="94" name="Google Shape;94;p18"/>
          <p:cNvSpPr txBox="1"/>
          <p:nvPr>
            <p:ph idx="1" type="body"/>
          </p:nvPr>
        </p:nvSpPr>
        <p:spPr>
          <a:xfrm>
            <a:off x="311700" y="1152475"/>
            <a:ext cx="5316600" cy="3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To help the user understand what he’s actually typing.</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Each time a letter insertion is confirmed a vocal sound is reproduced representing:</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The typed letter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performed action such as:</a:t>
            </a:r>
            <a:endParaRPr>
              <a:solidFill>
                <a:srgbClr val="000000"/>
              </a:solidFill>
            </a:endParaRPr>
          </a:p>
          <a:p>
            <a:pPr indent="-342900" lvl="0" marL="1828800" rtl="0" algn="l">
              <a:spcBef>
                <a:spcPts val="0"/>
              </a:spcBef>
              <a:spcAft>
                <a:spcPts val="0"/>
              </a:spcAft>
              <a:buClr>
                <a:srgbClr val="000000"/>
              </a:buClr>
              <a:buSzPts val="1800"/>
              <a:buAutoNum type="arabicPeriod"/>
            </a:pPr>
            <a:r>
              <a:rPr lang="en">
                <a:solidFill>
                  <a:srgbClr val="000000"/>
                </a:solidFill>
              </a:rPr>
              <a:t>spacing</a:t>
            </a:r>
            <a:endParaRPr>
              <a:solidFill>
                <a:srgbClr val="000000"/>
              </a:solidFill>
            </a:endParaRPr>
          </a:p>
          <a:p>
            <a:pPr indent="-342900" lvl="0" marL="1828800" rtl="0" algn="l">
              <a:spcBef>
                <a:spcPts val="0"/>
              </a:spcBef>
              <a:spcAft>
                <a:spcPts val="0"/>
              </a:spcAft>
              <a:buClr>
                <a:srgbClr val="000000"/>
              </a:buClr>
              <a:buSzPts val="1800"/>
              <a:buAutoNum type="arabicPeriod"/>
            </a:pPr>
            <a:r>
              <a:rPr lang="en">
                <a:solidFill>
                  <a:srgbClr val="000000"/>
                </a:solidFill>
              </a:rPr>
              <a:t>deleting</a:t>
            </a:r>
            <a:endParaRPr>
              <a:solidFill>
                <a:srgbClr val="000000"/>
              </a:solidFill>
            </a:endParaRPr>
          </a:p>
        </p:txBody>
      </p:sp>
      <p:pic>
        <p:nvPicPr>
          <p:cNvPr id="95" name="Google Shape;95;p18"/>
          <p:cNvPicPr preferRelativeResize="0"/>
          <p:nvPr/>
        </p:nvPicPr>
        <p:blipFill>
          <a:blip r:embed="rId3">
            <a:alphaModFix/>
          </a:blip>
          <a:stretch>
            <a:fillRect/>
          </a:stretch>
        </p:blipFill>
        <p:spPr>
          <a:xfrm>
            <a:off x="6709275" y="819900"/>
            <a:ext cx="985575" cy="985575"/>
          </a:xfrm>
          <a:prstGeom prst="rect">
            <a:avLst/>
          </a:prstGeom>
          <a:noFill/>
          <a:ln>
            <a:noFill/>
          </a:ln>
        </p:spPr>
      </p:pic>
      <p:pic>
        <p:nvPicPr>
          <p:cNvPr id="96" name="Google Shape;96;p18"/>
          <p:cNvPicPr preferRelativeResize="0"/>
          <p:nvPr/>
        </p:nvPicPr>
        <p:blipFill>
          <a:blip r:embed="rId4">
            <a:alphaModFix/>
          </a:blip>
          <a:stretch>
            <a:fillRect/>
          </a:stretch>
        </p:blipFill>
        <p:spPr>
          <a:xfrm>
            <a:off x="5355123" y="2214750"/>
            <a:ext cx="3683926" cy="2354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and future improvements:</a:t>
            </a:r>
            <a:endParaRPr/>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Dynamical</a:t>
            </a:r>
            <a:r>
              <a:rPr lang="en">
                <a:solidFill>
                  <a:srgbClr val="000000"/>
                </a:solidFill>
              </a:rPr>
              <a:t> update of the confirming letter delay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Extending keyboard, shorter learning curve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Introduce predictive algorithms</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Add more vocal feedbacks </a:t>
            </a:r>
            <a:endParaRPr>
              <a:solidFill>
                <a:srgbClr val="000000"/>
              </a:solidFill>
            </a:endParaRPr>
          </a:p>
        </p:txBody>
      </p:sp>
      <p:pic>
        <p:nvPicPr>
          <p:cNvPr id="103" name="Google Shape;103;p19"/>
          <p:cNvPicPr preferRelativeResize="0"/>
          <p:nvPr/>
        </p:nvPicPr>
        <p:blipFill>
          <a:blip r:embed="rId3">
            <a:alphaModFix/>
          </a:blip>
          <a:stretch>
            <a:fillRect/>
          </a:stretch>
        </p:blipFill>
        <p:spPr>
          <a:xfrm>
            <a:off x="5536200" y="1877525"/>
            <a:ext cx="1388450" cy="1388450"/>
          </a:xfrm>
          <a:prstGeom prst="rect">
            <a:avLst/>
          </a:prstGeom>
          <a:noFill/>
          <a:ln>
            <a:noFill/>
          </a:ln>
        </p:spPr>
      </p:pic>
      <p:pic>
        <p:nvPicPr>
          <p:cNvPr id="104" name="Google Shape;104;p19"/>
          <p:cNvPicPr preferRelativeResize="0"/>
          <p:nvPr/>
        </p:nvPicPr>
        <p:blipFill>
          <a:blip r:embed="rId4">
            <a:alphaModFix/>
          </a:blip>
          <a:stretch>
            <a:fillRect/>
          </a:stretch>
        </p:blipFill>
        <p:spPr>
          <a:xfrm>
            <a:off x="5418126" y="3347378"/>
            <a:ext cx="3414175" cy="1519548"/>
          </a:xfrm>
          <a:prstGeom prst="rect">
            <a:avLst/>
          </a:prstGeom>
          <a:noFill/>
          <a:ln>
            <a:noFill/>
          </a:ln>
        </p:spPr>
      </p:pic>
      <p:pic>
        <p:nvPicPr>
          <p:cNvPr id="105" name="Google Shape;105;p19"/>
          <p:cNvPicPr preferRelativeResize="0"/>
          <p:nvPr/>
        </p:nvPicPr>
        <p:blipFill>
          <a:blip r:embed="rId5">
            <a:alphaModFix/>
          </a:blip>
          <a:stretch>
            <a:fillRect/>
          </a:stretch>
        </p:blipFill>
        <p:spPr>
          <a:xfrm>
            <a:off x="7172577" y="605950"/>
            <a:ext cx="1515524" cy="1388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Device</a:t>
            </a:r>
            <a:endParaRPr/>
          </a:p>
        </p:txBody>
      </p:sp>
      <p:pic>
        <p:nvPicPr>
          <p:cNvPr id="111" name="Google Shape;111;p20"/>
          <p:cNvPicPr preferRelativeResize="0"/>
          <p:nvPr/>
        </p:nvPicPr>
        <p:blipFill>
          <a:blip r:embed="rId3">
            <a:alphaModFix/>
          </a:blip>
          <a:stretch>
            <a:fillRect/>
          </a:stretch>
        </p:blipFill>
        <p:spPr>
          <a:xfrm>
            <a:off x="4848800" y="782000"/>
            <a:ext cx="3207050" cy="4276077"/>
          </a:xfrm>
          <a:prstGeom prst="rect">
            <a:avLst/>
          </a:prstGeom>
          <a:noFill/>
          <a:ln>
            <a:noFill/>
          </a:ln>
        </p:spPr>
      </p:pic>
      <p:pic>
        <p:nvPicPr>
          <p:cNvPr id="112" name="Google Shape;112;p20"/>
          <p:cNvPicPr preferRelativeResize="0"/>
          <p:nvPr/>
        </p:nvPicPr>
        <p:blipFill>
          <a:blip r:embed="rId4">
            <a:alphaModFix/>
          </a:blip>
          <a:stretch>
            <a:fillRect/>
          </a:stretch>
        </p:blipFill>
        <p:spPr>
          <a:xfrm>
            <a:off x="723897" y="1062700"/>
            <a:ext cx="2953904" cy="39385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18" name="Google Shape;11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1" title="Tall.mp4">
            <a:hlinkClick r:id="rId3"/>
          </p:cNvPr>
          <p:cNvPicPr preferRelativeResize="0"/>
          <p:nvPr/>
        </p:nvPicPr>
        <p:blipFill>
          <a:blip r:embed="rId4">
            <a:alphaModFix/>
          </a:blip>
          <a:stretch>
            <a:fillRect/>
          </a:stretch>
        </p:blipFill>
        <p:spPr>
          <a:xfrm>
            <a:off x="0" y="0"/>
            <a:ext cx="9144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